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66" r:id="rId2"/>
    <p:sldId id="268" r:id="rId3"/>
    <p:sldId id="283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80" r:id="rId13"/>
    <p:sldId id="281" r:id="rId14"/>
    <p:sldId id="277" r:id="rId15"/>
    <p:sldId id="278" r:id="rId16"/>
    <p:sldId id="279" r:id="rId17"/>
    <p:sldId id="284" r:id="rId18"/>
    <p:sldId id="289" r:id="rId19"/>
    <p:sldId id="282" r:id="rId20"/>
    <p:sldId id="285" r:id="rId21"/>
    <p:sldId id="290" r:id="rId22"/>
    <p:sldId id="287" r:id="rId23"/>
    <p:sldId id="288" r:id="rId24"/>
    <p:sldId id="286" r:id="rId25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0C30"/>
    <a:srgbClr val="0098C3"/>
    <a:srgbClr val="615258"/>
    <a:srgbClr val="002C5F"/>
    <a:srgbClr val="887B1B"/>
    <a:srgbClr val="4F2D7F"/>
    <a:srgbClr val="006A4D"/>
    <a:srgbClr val="FED100"/>
    <a:srgbClr val="CF0072"/>
    <a:srgbClr val="34B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1" autoAdjust="0"/>
    <p:restoredTop sz="94660"/>
  </p:normalViewPr>
  <p:slideViewPr>
    <p:cSldViewPr>
      <p:cViewPr varScale="1">
        <p:scale>
          <a:sx n="69" d="100"/>
          <a:sy n="69" d="100"/>
        </p:scale>
        <p:origin x="-42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nl-NL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E1BD2A-F24E-4ECA-82B3-08C5D5A627D6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62532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084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1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T Ned powerpoint sheet 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9613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3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T Ned powerpoint sheet 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56153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4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T Ned powerpoint sheet 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9211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DB3DE8-5274-417D-BE3F-8E75D6F0DC04}" type="datetime1">
              <a:rPr lang="nl-NL" smtClean="0"/>
              <a:t>5-11-2013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nl-NL" dirty="0" smtClean="0"/>
              <a:t>Klik hier om een Titel toe te voegen</a:t>
            </a:r>
          </a:p>
        </p:txBody>
      </p:sp>
      <p:sp>
        <p:nvSpPr>
          <p:cNvPr id="12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sz="1800"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dirty="0" smtClean="0"/>
              <a:t>Klik hier om een Subtitel toe te voegen</a:t>
            </a:r>
            <a:endParaRPr lang="nl-NL" dirty="0"/>
          </a:p>
        </p:txBody>
      </p:sp>
      <p:pic>
        <p:nvPicPr>
          <p:cNvPr id="9" name="Afbeelding 8" descr="UT powerpoint sheet small 4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008127-1F2F-4E04-8E4E-08CBD9DF4849}" type="datetime1">
              <a:rPr lang="nl-NL" smtClean="0"/>
              <a:t>5-11-2013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nl-NL" dirty="0" smtClean="0"/>
              <a:t>Klik hier om een Titel toe te voegen</a:t>
            </a:r>
          </a:p>
        </p:txBody>
      </p:sp>
      <p:sp>
        <p:nvSpPr>
          <p:cNvPr id="13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sz="1800"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dirty="0" smtClean="0"/>
              <a:t>Klik hier om een Subtitel toe te voegen</a:t>
            </a:r>
            <a:endParaRPr lang="nl-NL" dirty="0"/>
          </a:p>
        </p:txBody>
      </p:sp>
      <p:pic>
        <p:nvPicPr>
          <p:cNvPr id="9" name="Afbeelding 8" descr="UT powerpoint sheet small 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di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5D9B631-C2A9-4C74-9969-20CF2367690A}" type="datetime1">
              <a:rPr lang="nl-NL" smtClean="0"/>
              <a:t>5-11-2013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10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nl-NL" dirty="0" smtClean="0"/>
              <a:t>Klik hier om een Titel toe te voegen</a:t>
            </a:r>
          </a:p>
        </p:txBody>
      </p:sp>
      <p:sp>
        <p:nvSpPr>
          <p:cNvPr id="11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sz="1800"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dirty="0" smtClean="0"/>
              <a:t>Klik hier om een Subtitel toe te voegen</a:t>
            </a:r>
            <a:endParaRPr lang="nl-NL" dirty="0"/>
          </a:p>
        </p:txBody>
      </p:sp>
      <p:pic>
        <p:nvPicPr>
          <p:cNvPr id="9" name="Afbeelding 8" descr="UT powerpoint sheet small 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di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BDDA69-67BB-499A-96CC-EBB362E5CCAA}" type="datetime1">
              <a:rPr lang="nl-NL" smtClean="0"/>
              <a:t>5-11-2013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nl-NL" dirty="0" smtClean="0"/>
              <a:t>Klik hier om een Titel toe te voegen</a:t>
            </a:r>
          </a:p>
        </p:txBody>
      </p:sp>
      <p:sp>
        <p:nvSpPr>
          <p:cNvPr id="13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sz="1800"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dirty="0" smtClean="0"/>
              <a:t>Klik hier om een Subtitel toe te voegen</a:t>
            </a:r>
            <a:endParaRPr lang="nl-NL" dirty="0"/>
          </a:p>
        </p:txBody>
      </p:sp>
      <p:pic>
        <p:nvPicPr>
          <p:cNvPr id="9" name="Afbeelding 8" descr="UT powerpoint sheet small 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UT Ned powerpoint sheet 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567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807404-D6C5-468A-B61B-A55E46AFF18A}" type="datetime1">
              <a:rPr lang="nl-NL" smtClean="0"/>
              <a:t>5-11-2013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9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nl-NL" dirty="0" smtClean="0"/>
              <a:t>Klik hier om een Titel toe te voegen</a:t>
            </a:r>
          </a:p>
        </p:txBody>
      </p:sp>
      <p:sp>
        <p:nvSpPr>
          <p:cNvPr id="10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sz="1800"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dirty="0" smtClean="0"/>
              <a:t>Klik hier om een Subtitel toe te voegen</a:t>
            </a:r>
            <a:endParaRPr lang="nl-N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133237-D996-453D-A775-45D0B0CDEB98}" type="datetime1">
              <a:rPr lang="nl-NL" smtClean="0"/>
              <a:t>5-11-2013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7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nl-NL" dirty="0" smtClean="0"/>
              <a:t>Klik hier om een Titel toe te voegen</a:t>
            </a:r>
          </a:p>
        </p:txBody>
      </p:sp>
      <p:sp>
        <p:nvSpPr>
          <p:cNvPr id="8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sz="1800"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dirty="0" smtClean="0"/>
              <a:t>Klik hier om een Subtitel toe te voegen</a:t>
            </a:r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82BD9AC-93A9-4059-93FE-60AC53AA5513}" type="datetime1">
              <a:rPr lang="nl-NL" smtClean="0"/>
              <a:t>5-11-2013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nl-NL" dirty="0" smtClean="0"/>
              <a:t>Klik hier om een Titel toe te voegen</a:t>
            </a:r>
          </a:p>
        </p:txBody>
      </p:sp>
      <p:sp>
        <p:nvSpPr>
          <p:cNvPr id="11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sz="1800"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dirty="0" smtClean="0"/>
              <a:t>Klik hier om een Subtitel toe te voegen</a:t>
            </a:r>
            <a:endParaRPr lang="nl-N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863749-7CEE-479A-A490-A4F416BCDAF0}" type="datetime1">
              <a:rPr lang="nl-NL" smtClean="0"/>
              <a:t>5-11-2013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1071538" y="1643050"/>
            <a:ext cx="8072462" cy="400052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0" name="Tijdelijke aanduiding voor tekst 13"/>
          <p:cNvSpPr>
            <a:spLocks noGrp="1"/>
          </p:cNvSpPr>
          <p:nvPr>
            <p:ph type="body" sz="quarter" idx="14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nl-NL" dirty="0" smtClean="0"/>
              <a:t>Klik hier om een Titel toe te voegen</a:t>
            </a:r>
          </a:p>
        </p:txBody>
      </p:sp>
      <p:sp>
        <p:nvSpPr>
          <p:cNvPr id="12" name="Tijdelijke aanduiding voor tekst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sz="1800"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dirty="0" smtClean="0"/>
              <a:t>Klik hier om een Subtitel toe te voegen</a:t>
            </a:r>
            <a:endParaRPr lang="nl-NL" dirty="0"/>
          </a:p>
        </p:txBody>
      </p:sp>
      <p:cxnSp>
        <p:nvCxnSpPr>
          <p:cNvPr id="13" name="Rechte verbindingslijn 12"/>
          <p:cNvCxnSpPr/>
          <p:nvPr userDrawn="1"/>
        </p:nvCxnSpPr>
        <p:spPr>
          <a:xfrm>
            <a:off x="1080000" y="1643050"/>
            <a:ext cx="807246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afbeelding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/>
          <p:cNvSpPr>
            <a:spLocks noGrp="1"/>
          </p:cNvSpPr>
          <p:nvPr>
            <p:ph type="body" sz="quarter" idx="16"/>
          </p:nvPr>
        </p:nvSpPr>
        <p:spPr>
          <a:xfrm>
            <a:off x="5668123" y="1713600"/>
            <a:ext cx="3190157" cy="4323600"/>
          </a:xfrm>
        </p:spPr>
        <p:txBody>
          <a:bodyPr/>
          <a:lstStyle>
            <a:lvl1pPr marL="0" indent="0">
              <a:buFontTx/>
              <a:buNone/>
              <a:defRPr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1071538" y="1662100"/>
            <a:ext cx="4546320" cy="4410106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79324A-CF97-4B9D-84E2-34E7E2CCE3E0}" type="datetime1">
              <a:rPr lang="nl-NL" smtClean="0"/>
              <a:t>5-11-2013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10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nl-NL" dirty="0" smtClean="0"/>
              <a:t>Klik hier om een Titel toe te voegen</a:t>
            </a:r>
          </a:p>
        </p:txBody>
      </p:sp>
      <p:sp>
        <p:nvSpPr>
          <p:cNvPr id="12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sz="1800"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dirty="0" smtClean="0"/>
              <a:t>Klik hier om een Subtitel toe te voegen</a:t>
            </a:r>
            <a:endParaRPr lang="nl-NL" dirty="0"/>
          </a:p>
        </p:txBody>
      </p:sp>
      <p:cxnSp>
        <p:nvCxnSpPr>
          <p:cNvPr id="14" name="Rechte verbindingslijn 13"/>
          <p:cNvCxnSpPr/>
          <p:nvPr userDrawn="1"/>
        </p:nvCxnSpPr>
        <p:spPr>
          <a:xfrm>
            <a:off x="1080000" y="1643050"/>
            <a:ext cx="807246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9A1F0D-C58B-4CEC-909E-8EE4488ED4A1}" type="datetime1">
              <a:rPr lang="nl-NL" smtClean="0"/>
              <a:t>5-11-2013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4"/>
          </p:nvPr>
        </p:nvSpPr>
        <p:spPr>
          <a:xfrm>
            <a:off x="1071538" y="1641599"/>
            <a:ext cx="8072462" cy="39996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nl-NL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nl-NL" dirty="0" smtClean="0"/>
              <a:t>Klik hier om een Titel toe te voegen</a:t>
            </a:r>
          </a:p>
        </p:txBody>
      </p:sp>
      <p:sp>
        <p:nvSpPr>
          <p:cNvPr id="14" name="Tijdelijke aanduiding voor tekst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sz="1800"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dirty="0" smtClean="0"/>
              <a:t>Klik hier om een Subtitel toe te voegen</a:t>
            </a:r>
            <a:endParaRPr lang="nl-NL" dirty="0"/>
          </a:p>
        </p:txBody>
      </p:sp>
      <p:cxnSp>
        <p:nvCxnSpPr>
          <p:cNvPr id="15" name="Rechte verbindingslijn 14"/>
          <p:cNvCxnSpPr/>
          <p:nvPr userDrawn="1"/>
        </p:nvCxnSpPr>
        <p:spPr>
          <a:xfrm>
            <a:off x="1080000" y="1643050"/>
            <a:ext cx="807246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2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80000" y="2051050"/>
            <a:ext cx="7801200" cy="356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72375" y="6402388"/>
            <a:ext cx="9366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fld id="{852600BF-F4BF-4BB0-8E82-3C03F7D23D37}" type="datetime1">
              <a:rPr lang="nl-NL" smtClean="0"/>
              <a:t>5-11-2013</a:t>
            </a:fld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40125" y="6402388"/>
            <a:ext cx="4032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09000" y="6400800"/>
            <a:ext cx="3746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fld id="{D818A380-CEF3-4FA4-B905-6E6A3B62A7C3}" type="slidenum">
              <a:rPr lang="nl-NL"/>
              <a:pPr/>
              <a:t>‹nr.›</a:t>
            </a:fld>
            <a:endParaRPr lang="nl-NL"/>
          </a:p>
        </p:txBody>
      </p:sp>
      <p:pic>
        <p:nvPicPr>
          <p:cNvPr id="9" name="Afbeelding 8" descr="UT_Logo_Black_NL.WMF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7712" y="6336000"/>
            <a:ext cx="2019432" cy="418121"/>
          </a:xfrm>
          <a:prstGeom prst="rect">
            <a:avLst/>
          </a:prstGeom>
        </p:spPr>
      </p:pic>
      <p:cxnSp>
        <p:nvCxnSpPr>
          <p:cNvPr id="10" name="Rechte verbindingslijn 9"/>
          <p:cNvCxnSpPr/>
          <p:nvPr/>
        </p:nvCxnSpPr>
        <p:spPr>
          <a:xfrm>
            <a:off x="1080000" y="1643050"/>
            <a:ext cx="807246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67" r:id="rId4"/>
    <p:sldLayoutId id="2147483666" r:id="rId5"/>
    <p:sldLayoutId id="2147483660" r:id="rId6"/>
    <p:sldLayoutId id="2147483665" r:id="rId7"/>
    <p:sldLayoutId id="2147483661" r:id="rId8"/>
    <p:sldLayoutId id="2147483662" r:id="rId9"/>
    <p:sldLayoutId id="2147483669" r:id="rId10"/>
    <p:sldLayoutId id="2147483663" r:id="rId11"/>
    <p:sldLayoutId id="2147483670" r:id="rId12"/>
    <p:sldLayoutId id="2147483664" r:id="rId13"/>
    <p:sldLayoutId id="2147483671" r:id="rId14"/>
    <p:sldLayoutId id="2147483655" r:id="rId15"/>
    <p:sldLayoutId id="2147483656" r:id="rId16"/>
    <p:sldLayoutId id="2147483657" r:id="rId17"/>
    <p:sldLayoutId id="2147483658" r:id="rId1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9pPr>
    </p:titleStyle>
    <p:bodyStyle>
      <a:lvl1pPr marL="255588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809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2pPr>
      <a:lvl3pPr marL="801688" indent="-238125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3pPr>
      <a:lvl4pPr marL="1077913" indent="-250825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4pPr>
      <a:lvl5pPr marL="13446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5pPr>
      <a:lvl6pPr marL="18018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6pPr>
      <a:lvl7pPr marL="22590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7pPr>
      <a:lvl8pPr marL="27162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8pPr>
      <a:lvl9pPr marL="31734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5616" y="1644650"/>
            <a:ext cx="7017346" cy="1470025"/>
          </a:xfrm>
        </p:spPr>
        <p:txBody>
          <a:bodyPr/>
          <a:lstStyle/>
          <a:p>
            <a:r>
              <a:rPr lang="en-US" dirty="0" err="1" smtClean="0"/>
              <a:t>Musculinator</a:t>
            </a:r>
            <a:r>
              <a:rPr lang="en-US" dirty="0" smtClean="0"/>
              <a:t>: </a:t>
            </a:r>
            <a:r>
              <a:rPr lang="en-US" dirty="0" err="1" smtClean="0"/>
              <a:t>Tekenen</a:t>
            </a:r>
            <a:r>
              <a:rPr lang="en-US" dirty="0" smtClean="0"/>
              <a:t> met </a:t>
            </a:r>
            <a:r>
              <a:rPr lang="en-US" smtClean="0"/>
              <a:t>spierdystrofie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Groep 4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2195736" y="3993797"/>
            <a:ext cx="4572000" cy="11633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238125">
              <a:spcBef>
                <a:spcPct val="20000"/>
              </a:spcBef>
              <a:defRPr/>
            </a:pPr>
            <a:r>
              <a:rPr lang="nl-NL" sz="1200" kern="0" cap="all" dirty="0" smtClean="0">
                <a:solidFill>
                  <a:schemeClr val="bg1"/>
                </a:solidFill>
                <a:latin typeface="Arial Narrow" pitchFamily="34" charset="0"/>
              </a:rPr>
              <a:t>Boudewijn van den Berg</a:t>
            </a:r>
          </a:p>
          <a:p>
            <a:pPr defTabSz="238125">
              <a:spcBef>
                <a:spcPct val="20000"/>
              </a:spcBef>
            </a:pPr>
            <a:r>
              <a:rPr lang="nl-NL" sz="1200" kern="0" cap="all" dirty="0" smtClean="0">
                <a:solidFill>
                  <a:schemeClr val="bg1"/>
                </a:solidFill>
                <a:latin typeface="Arial Narrow" pitchFamily="34" charset="0"/>
              </a:rPr>
              <a:t>Marlijn van erk</a:t>
            </a:r>
          </a:p>
          <a:p>
            <a:pPr lvl="0" defTabSz="238125">
              <a:spcBef>
                <a:spcPct val="20000"/>
              </a:spcBef>
            </a:pPr>
            <a:r>
              <a:rPr lang="nl-NL" sz="1200" kern="0" cap="all" dirty="0" smtClean="0">
                <a:solidFill>
                  <a:schemeClr val="bg1"/>
                </a:solidFill>
                <a:latin typeface="Arial Narrow" pitchFamily="34" charset="0"/>
              </a:rPr>
              <a:t>Tino kerkhof</a:t>
            </a:r>
          </a:p>
          <a:p>
            <a:pPr lvl="0" defTabSz="238125">
              <a:spcBef>
                <a:spcPct val="20000"/>
              </a:spcBef>
            </a:pPr>
            <a:r>
              <a:rPr lang="nl-NL" sz="1200" kern="0" cap="all" dirty="0" smtClean="0">
                <a:solidFill>
                  <a:schemeClr val="bg1"/>
                </a:solidFill>
                <a:latin typeface="Arial Narrow" pitchFamily="34" charset="0"/>
              </a:rPr>
              <a:t>Ralph oosterveld</a:t>
            </a:r>
          </a:p>
          <a:p>
            <a:pPr lvl="0" defTabSz="238125">
              <a:spcBef>
                <a:spcPct val="20000"/>
              </a:spcBef>
              <a:defRPr/>
            </a:pPr>
            <a:r>
              <a:rPr lang="nl-NL" sz="1200" kern="0" cap="all" dirty="0" smtClean="0">
                <a:solidFill>
                  <a:schemeClr val="bg1"/>
                </a:solidFill>
                <a:latin typeface="Arial Narrow" pitchFamily="34" charset="0"/>
              </a:rPr>
              <a:t>Stanislav Paul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" t="12444" b="11652"/>
          <a:stretch/>
        </p:blipFill>
        <p:spPr>
          <a:xfrm>
            <a:off x="1080547" y="836712"/>
            <a:ext cx="8079441" cy="524304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62D5F-127E-42A8-AE4D-4E5873332176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10</a:t>
            </a:fld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82902" y="188639"/>
            <a:ext cx="7775378" cy="504057"/>
          </a:xfrm>
        </p:spPr>
        <p:txBody>
          <a:bodyPr/>
          <a:lstStyle/>
          <a:p>
            <a:r>
              <a:rPr lang="nl-NL" dirty="0" smtClean="0"/>
              <a:t>Eindconcept: </a:t>
            </a:r>
            <a:r>
              <a:rPr lang="nl-NL" dirty="0" err="1" smtClean="0"/>
              <a:t>Musculinator</a:t>
            </a:r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082887" y="1226814"/>
            <a:ext cx="7775393" cy="45719"/>
          </a:xfrm>
        </p:spPr>
        <p:txBody>
          <a:bodyPr/>
          <a:lstStyle/>
          <a:p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32C4F-924F-4116-A1ED-E2F00173CBFD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11</a:t>
            </a:fld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Modelleren	</a:t>
            </a:r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Dynamisch model</a:t>
            </a:r>
            <a:endParaRPr lang="nl-NL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1529624"/>
            <a:ext cx="8172400" cy="44196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274AC-A458-4673-9DA2-283416933021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12</a:t>
            </a:fld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EMG-verwerking</a:t>
            </a:r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Dynamisch model</a:t>
            </a:r>
            <a:endParaRPr lang="nl-NL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21164" t="21173" r="2778" b="12370"/>
          <a:stretch/>
        </p:blipFill>
        <p:spPr bwMode="auto">
          <a:xfrm>
            <a:off x="5220072" y="1988840"/>
            <a:ext cx="3648522" cy="1668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5436096" y="2276872"/>
            <a:ext cx="864096" cy="504056"/>
          </a:xfrm>
          <a:prstGeom prst="rect">
            <a:avLst/>
          </a:prstGeom>
          <a:noFill/>
          <a:ln>
            <a:solidFill>
              <a:srgbClr val="DC0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1080000" y="2051050"/>
            <a:ext cx="7801200" cy="356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nl-NL" kern="0" noProof="0" dirty="0" smtClean="0">
                <a:latin typeface="+mn-lt"/>
              </a:rPr>
              <a:t>	   Filtering EMG:</a:t>
            </a:r>
          </a:p>
          <a:p>
            <a:pPr marL="712788" lvl="1" indent="-255588" defTabSz="238125">
              <a:lnSpc>
                <a:spcPts val="25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nl-NL" kern="0" noProof="0" dirty="0" err="1" smtClean="0">
                <a:latin typeface="+mn-lt"/>
              </a:rPr>
              <a:t>Hoogdoorlaatfilter</a:t>
            </a:r>
            <a:endParaRPr lang="nl-NL" kern="0" noProof="0" dirty="0" smtClean="0">
              <a:latin typeface="+mn-lt"/>
            </a:endParaRPr>
          </a:p>
          <a:p>
            <a:pPr marL="712788" lvl="1" indent="-255588" defTabSz="238125">
              <a:lnSpc>
                <a:spcPts val="25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kern="0" dirty="0" smtClean="0">
                <a:latin typeface="+mn-lt"/>
              </a:rPr>
              <a:t>Envelope</a:t>
            </a:r>
          </a:p>
          <a:p>
            <a:pPr lvl="1" defTabSz="238125">
              <a:lnSpc>
                <a:spcPts val="2500"/>
              </a:lnSpc>
              <a:spcBef>
                <a:spcPct val="20000"/>
              </a:spcBef>
            </a:pPr>
            <a:endParaRPr lang="en-US" kern="0" dirty="0" smtClean="0">
              <a:latin typeface="+mn-lt"/>
            </a:endParaRPr>
          </a:p>
          <a:p>
            <a:pPr lvl="1" defTabSz="238125">
              <a:lnSpc>
                <a:spcPts val="2500"/>
              </a:lnSpc>
              <a:spcBef>
                <a:spcPct val="20000"/>
              </a:spcBef>
            </a:pPr>
            <a:r>
              <a:rPr lang="en-US" kern="0" dirty="0" smtClean="0">
                <a:latin typeface="+mn-lt"/>
              </a:rPr>
              <a:t>EMG </a:t>
            </a:r>
            <a:r>
              <a:rPr lang="en-US" kern="0" dirty="0" smtClean="0">
                <a:latin typeface="+mn-lt"/>
                <a:sym typeface="Wingdings" panose="05000000000000000000" pitchFamily="2" charset="2"/>
              </a:rPr>
              <a:t> </a:t>
            </a:r>
            <a:r>
              <a:rPr lang="en-US" kern="0" dirty="0" err="1" smtClean="0">
                <a:latin typeface="+mn-lt"/>
                <a:sym typeface="Wingdings" panose="05000000000000000000" pitchFamily="2" charset="2"/>
              </a:rPr>
              <a:t>Bewegingsrichting</a:t>
            </a:r>
            <a:endParaRPr lang="en-US" kern="0" dirty="0">
              <a:latin typeface="+mn-lt"/>
              <a:sym typeface="Wingdings" panose="05000000000000000000" pitchFamily="2" charset="2"/>
            </a:endParaRPr>
          </a:p>
          <a:p>
            <a:pPr lvl="1" defTabSz="238125">
              <a:lnSpc>
                <a:spcPts val="2500"/>
              </a:lnSpc>
              <a:spcBef>
                <a:spcPct val="20000"/>
              </a:spcBef>
            </a:pPr>
            <a:endParaRPr lang="en-US" kern="0" dirty="0" smtClean="0">
              <a:latin typeface="+mn-lt"/>
              <a:sym typeface="Wingdings" panose="05000000000000000000" pitchFamily="2" charset="2"/>
            </a:endParaRPr>
          </a:p>
          <a:p>
            <a:pPr lvl="1" defTabSz="238125">
              <a:lnSpc>
                <a:spcPts val="2500"/>
              </a:lnSpc>
              <a:spcBef>
                <a:spcPct val="20000"/>
              </a:spcBef>
            </a:pPr>
            <a:r>
              <a:rPr lang="en-US" kern="0" dirty="0" err="1" smtClean="0">
                <a:latin typeface="+mn-lt"/>
              </a:rPr>
              <a:t>Berekening</a:t>
            </a:r>
            <a:r>
              <a:rPr lang="en-US" kern="0" dirty="0" smtClean="0">
                <a:latin typeface="+mn-lt"/>
              </a:rPr>
              <a:t> </a:t>
            </a:r>
            <a:r>
              <a:rPr lang="en-US" kern="0" dirty="0" err="1" smtClean="0">
                <a:latin typeface="+mn-lt"/>
              </a:rPr>
              <a:t>motorsnelheden</a:t>
            </a:r>
            <a:r>
              <a:rPr lang="en-US" kern="0" dirty="0" smtClean="0">
                <a:latin typeface="+mn-lt"/>
              </a:rPr>
              <a:t>:</a:t>
            </a:r>
          </a:p>
          <a:p>
            <a:pPr lvl="1" defTabSz="238125">
              <a:lnSpc>
                <a:spcPts val="2500"/>
              </a:lnSpc>
              <a:spcBef>
                <a:spcPct val="20000"/>
              </a:spcBef>
            </a:pPr>
            <a:r>
              <a:rPr lang="en-US" kern="0" dirty="0" smtClean="0">
                <a:latin typeface="+mn-lt"/>
              </a:rPr>
              <a:t>Inverse </a:t>
            </a:r>
            <a:r>
              <a:rPr lang="en-US" kern="0" dirty="0" err="1">
                <a:latin typeface="+mn-lt"/>
              </a:rPr>
              <a:t>K</a:t>
            </a:r>
            <a:r>
              <a:rPr lang="en-US" kern="0" dirty="0" err="1" smtClean="0">
                <a:latin typeface="+mn-lt"/>
              </a:rPr>
              <a:t>inematica</a:t>
            </a:r>
            <a:endParaRPr lang="nl-NL" kern="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A9D7-41D9-44E5-9BC1-F987C0918032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13</a:t>
            </a:fld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robotaansturing</a:t>
            </a:r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Dynamisch model</a:t>
            </a:r>
            <a:endParaRPr lang="nl-NL" dirty="0"/>
          </a:p>
        </p:txBody>
      </p:sp>
      <p:pic>
        <p:nvPicPr>
          <p:cNvPr id="10" name="Picture 9"/>
          <p:cNvPicPr/>
          <p:nvPr/>
        </p:nvPicPr>
        <p:blipFill>
          <a:blip r:embed="rId2" cstate="print"/>
          <a:srcRect l="4467" t="25588" r="56321" b="14633"/>
          <a:stretch>
            <a:fillRect/>
          </a:stretch>
        </p:blipFill>
        <p:spPr bwMode="auto">
          <a:xfrm>
            <a:off x="971600" y="2942722"/>
            <a:ext cx="3416476" cy="2956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2" name="TextBox 1"/>
          <p:cNvSpPr txBox="1"/>
          <p:nvPr/>
        </p:nvSpPr>
        <p:spPr>
          <a:xfrm>
            <a:off x="1187624" y="1700808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 err="1" smtClean="0">
                <a:sym typeface="Wingdings" panose="05000000000000000000" pitchFamily="2" charset="2"/>
              </a:rPr>
              <a:t>Richtingsvector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wordt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bepaald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uit</a:t>
            </a:r>
            <a:r>
              <a:rPr lang="en-US" sz="2400" dirty="0" smtClean="0">
                <a:sym typeface="Wingdings" panose="05000000000000000000" pitchFamily="2" charset="2"/>
              </a:rPr>
              <a:t> EMG </a:t>
            </a:r>
            <a:r>
              <a:rPr lang="en-US" sz="2400" dirty="0" err="1" smtClean="0">
                <a:sym typeface="Wingdings" panose="05000000000000000000" pitchFamily="2" charset="2"/>
              </a:rPr>
              <a:t>signalen</a:t>
            </a:r>
            <a:r>
              <a:rPr lang="en-US" sz="2400" dirty="0" smtClean="0">
                <a:sym typeface="Wingdings" panose="05000000000000000000" pitchFamily="2" charset="2"/>
              </a:rPr>
              <a:t> en </a:t>
            </a:r>
            <a:r>
              <a:rPr lang="en-US" sz="2400" dirty="0" err="1" smtClean="0">
                <a:sym typeface="Wingdings" panose="05000000000000000000" pitchFamily="2" charset="2"/>
              </a:rPr>
              <a:t>instelbare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snelheid</a:t>
            </a:r>
            <a:endParaRPr lang="nl-NL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5" t="3201" r="4182" b="3201"/>
          <a:stretch/>
        </p:blipFill>
        <p:spPr>
          <a:xfrm>
            <a:off x="4388076" y="2593301"/>
            <a:ext cx="4680520" cy="3744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A7613-ED52-4C67-9F76-B71758BA6C53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14</a:t>
            </a:fld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Pd-controller</a:t>
            </a:r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Dynamisch model</a:t>
            </a:r>
            <a:endParaRPr lang="nl-NL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21164" t="21173" r="2778" b="12370"/>
          <a:stretch/>
        </p:blipFill>
        <p:spPr bwMode="auto">
          <a:xfrm>
            <a:off x="5220072" y="1988840"/>
            <a:ext cx="3648522" cy="1668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6588224" y="2708920"/>
            <a:ext cx="792088" cy="576064"/>
          </a:xfrm>
          <a:prstGeom prst="rect">
            <a:avLst/>
          </a:prstGeom>
          <a:noFill/>
          <a:ln>
            <a:solidFill>
              <a:srgbClr val="DC0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1"/>
              <p:cNvSpPr txBox="1">
                <a:spLocks/>
              </p:cNvSpPr>
              <p:nvPr/>
            </p:nvSpPr>
            <p:spPr bwMode="auto">
              <a:xfrm>
                <a:off x="1080000" y="2051050"/>
                <a:ext cx="7801200" cy="35607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55588" marR="0" lvl="0" indent="-255588" algn="l" defTabSz="238125" rtl="0" eaLnBrk="1" fontAlgn="base" latinLnBrk="0" hangingPunct="1">
                  <a:lnSpc>
                    <a:spcPts val="25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Controle</a:t>
                </a:r>
                <a:r>
                  <a:rPr kumimoji="0" lang="en-US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 van de </a:t>
                </a:r>
                <a:r>
                  <a:rPr kumimoji="0" lang="en-US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snelheid</a:t>
                </a:r>
                <a:r>
                  <a:rPr kumimoji="0" lang="en-US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 door</a:t>
                </a:r>
                <a:endParaRPr lang="en-US" kern="0" dirty="0">
                  <a:latin typeface="+mn-lt"/>
                </a:endParaRPr>
              </a:p>
              <a:p>
                <a:pPr marR="0" lvl="0" algn="l" defTabSz="238125" rtl="0" eaLnBrk="1" fontAlgn="base" latinLnBrk="0" hangingPunct="1">
                  <a:lnSpc>
                    <a:spcPts val="25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lang="en-US" kern="0" noProof="0" dirty="0" err="1" smtClean="0">
                    <a:latin typeface="+mn-lt"/>
                  </a:rPr>
                  <a:t>integratie</a:t>
                </a:r>
                <a:r>
                  <a:rPr kumimoji="0" lang="en-US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:</a:t>
                </a:r>
                <a:r>
                  <a:rPr kumimoji="0" lang="en-US" b="0" i="0" u="none" strike="noStrike" kern="0" cap="none" spc="0" normalizeH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 </a:t>
                </a:r>
              </a:p>
              <a:p>
                <a:pPr marR="0" lvl="0" algn="l" defTabSz="238125" rtl="0" eaLnBrk="1" fontAlgn="base" latinLnBrk="0" hangingPunct="1">
                  <a:lnSpc>
                    <a:spcPts val="25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lang="en-US" kern="0" dirty="0" smtClean="0">
                    <a:latin typeface="+mn-lt"/>
                  </a:rPr>
                  <a:t>S</a:t>
                </a:r>
                <a:r>
                  <a:rPr kumimoji="0" lang="en-US" b="0" i="0" u="none" strike="noStrike" kern="0" cap="none" spc="0" normalizeH="0" noProof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nelheid</a:t>
                </a:r>
                <a:r>
                  <a:rPr kumimoji="0" lang="en-US" b="0" i="0" u="none" strike="noStrike" kern="0" cap="none" spc="0" normalizeH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 </a:t>
                </a:r>
                <a:r>
                  <a:rPr kumimoji="0" lang="en-US" b="0" i="0" u="none" strike="noStrike" kern="0" cap="none" spc="0" normalizeH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  <a:sym typeface="Wingdings" panose="05000000000000000000" pitchFamily="2" charset="2"/>
                  </a:rPr>
                  <a:t> </a:t>
                </a:r>
                <a:r>
                  <a:rPr kumimoji="0" lang="en-US" b="0" i="0" u="none" strike="noStrike" kern="0" cap="none" spc="0" normalizeH="0" noProof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  <a:sym typeface="Wingdings" panose="05000000000000000000" pitchFamily="2" charset="2"/>
                  </a:rPr>
                  <a:t>Positie</a:t>
                </a:r>
                <a:endParaRPr kumimoji="0" lang="nl-NL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  <a:p>
                <a:pPr marL="255588" marR="0" lvl="0" indent="-255588" algn="l" defTabSz="238125" rtl="0" eaLnBrk="1" fontAlgn="base" latinLnBrk="0" hangingPunct="1">
                  <a:lnSpc>
                    <a:spcPts val="25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endParaRPr lang="nl-NL" kern="0" dirty="0">
                  <a:latin typeface="+mn-lt"/>
                </a:endParaRPr>
              </a:p>
              <a:p>
                <a:pPr marL="255588" marR="0" lvl="0" indent="-255588" algn="l" defTabSz="238125" rtl="0" eaLnBrk="1" fontAlgn="base" latinLnBrk="0" hangingPunct="1">
                  <a:lnSpc>
                    <a:spcPts val="25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nl-NL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Positie-afhankelijke controller</a:t>
                </a:r>
              </a:p>
              <a:p>
                <a:pPr marL="255588" marR="0" lvl="0" indent="-255588" algn="l" defTabSz="238125" rtl="0" eaLnBrk="1" fontAlgn="base" latinLnBrk="0" hangingPunct="1">
                  <a:lnSpc>
                    <a:spcPts val="25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endParaRPr lang="en-US" kern="0" dirty="0" smtClean="0">
                  <a:latin typeface="+mn-lt"/>
                </a:endParaRPr>
              </a:p>
              <a:p>
                <a:pPr marL="255588" marR="0" lvl="0" indent="-255588" algn="l" defTabSz="238125" rtl="0" eaLnBrk="1" fontAlgn="base" latinLnBrk="0" hangingPunct="1">
                  <a:lnSpc>
                    <a:spcPts val="25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lang="en-US" kern="0" dirty="0" smtClean="0">
                    <a:latin typeface="+mn-lt"/>
                  </a:rPr>
                  <a:t>Controller gains </a:t>
                </a:r>
                <a:r>
                  <a:rPr lang="en-US" kern="0" dirty="0" err="1" smtClean="0">
                    <a:latin typeface="+mn-lt"/>
                  </a:rPr>
                  <a:t>m.b.v</a:t>
                </a:r>
                <a:r>
                  <a:rPr lang="en-US" kern="0" dirty="0" smtClean="0">
                    <a:latin typeface="+mn-lt"/>
                  </a:rPr>
                  <a:t>. </a:t>
                </a:r>
                <a:r>
                  <a:rPr lang="en-US" kern="0" dirty="0" err="1" smtClean="0">
                    <a:latin typeface="+mn-lt"/>
                  </a:rPr>
                  <a:t>overdrachtsfunctie</a:t>
                </a:r>
                <a:r>
                  <a:rPr lang="en-US" kern="0" dirty="0" smtClean="0">
                    <a:latin typeface="+mn-lt"/>
                  </a:rPr>
                  <a:t> van motor en </a:t>
                </a:r>
                <a:r>
                  <a:rPr lang="en-US" kern="0" dirty="0" err="1" smtClean="0">
                    <a:latin typeface="+mn-lt"/>
                  </a:rPr>
                  <a:t>regelaars</a:t>
                </a:r>
                <a:r>
                  <a:rPr lang="en-US" kern="0" dirty="0" smtClean="0">
                    <a:latin typeface="+mn-lt"/>
                  </a:rPr>
                  <a:t>:</a:t>
                </a:r>
              </a:p>
              <a:p>
                <a:pPr defTabSz="238125">
                  <a:lnSpc>
                    <a:spcPts val="2500"/>
                  </a:lnSpc>
                  <a:spcBef>
                    <a:spcPct val="20000"/>
                  </a:spcBef>
                  <a:defRPr/>
                </a:pPr>
                <a:endParaRPr lang="en-US" i="1" dirty="0" smtClean="0"/>
              </a:p>
              <a:p>
                <a:pPr defTabSz="238125">
                  <a:lnSpc>
                    <a:spcPts val="2500"/>
                  </a:lnSpc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nl-NL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nl-NL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/>
                            </a:rPr>
                            <m:t>𝐾</m:t>
                          </m:r>
                          <m:r>
                            <a:rPr lang="nl-NL" i="1">
                              <a:latin typeface="Cambria Math"/>
                            </a:rPr>
                            <m:t>∗</m:t>
                          </m:r>
                          <m:sSub>
                            <m:sSubPr>
                              <m:ctrlPr>
                                <a:rPr lang="nl-NL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nl-NL" i="1">
                                  <a:latin typeface="Cambria Math"/>
                                </a:rPr>
                                <m:t>𝑃</m:t>
                              </m:r>
                            </m:sub>
                          </m:sSub>
                          <m:r>
                            <a:rPr lang="nl-NL" i="1">
                              <a:latin typeface="Cambria Math"/>
                            </a:rPr>
                            <m:t>+</m:t>
                          </m:r>
                          <m:r>
                            <a:rPr lang="nl-NL" i="1">
                              <a:latin typeface="Cambria Math"/>
                            </a:rPr>
                            <m:t>𝐾</m:t>
                          </m:r>
                          <m:r>
                            <a:rPr lang="nl-NL" i="1">
                              <a:latin typeface="Cambria Math"/>
                            </a:rPr>
                            <m:t>∗</m:t>
                          </m:r>
                          <m:sSub>
                            <m:sSubPr>
                              <m:ctrlPr>
                                <a:rPr lang="nl-NL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nl-NL" i="1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  <m:r>
                            <a:rPr lang="nl-NL" i="1">
                              <a:latin typeface="Cambria Math"/>
                            </a:rPr>
                            <m:t>∗</m:t>
                          </m:r>
                          <m:r>
                            <a:rPr lang="nl-NL" i="1">
                              <a:latin typeface="Cambria Math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nl-NL" i="1"/>
                              </m:ctrlPr>
                            </m:sSupPr>
                            <m:e>
                              <m:r>
                                <a:rPr lang="nl-NL" i="1"/>
                                <m:t>𝑠</m:t>
                              </m:r>
                            </m:e>
                            <m:sup>
                              <m:r>
                                <a:rPr lang="nl-NL" i="1"/>
                                <m:t>2</m:t>
                              </m:r>
                            </m:sup>
                          </m:sSup>
                          <m:r>
                            <a:rPr lang="nl-NL" i="1"/>
                            <m:t>∗</m:t>
                          </m:r>
                          <m:r>
                            <a:rPr lang="nl-NL" i="1"/>
                            <m:t>𝜏</m:t>
                          </m:r>
                          <m:r>
                            <a:rPr lang="nl-NL" i="1"/>
                            <m:t>+</m:t>
                          </m:r>
                          <m:sSub>
                            <m:sSubPr>
                              <m:ctrlPr>
                                <a:rPr lang="nl-NL" i="1"/>
                              </m:ctrlPr>
                            </m:sSubPr>
                            <m:e>
                              <m:r>
                                <a:rPr lang="nl-NL" i="1"/>
                                <m:t>𝐾</m:t>
                              </m:r>
                            </m:e>
                            <m:sub>
                              <m:r>
                                <a:rPr lang="nl-NL" i="1"/>
                                <m:t>𝐷</m:t>
                              </m:r>
                            </m:sub>
                          </m:sSub>
                          <m:r>
                            <a:rPr lang="nl-NL" i="1"/>
                            <m:t>∗</m:t>
                          </m:r>
                          <m:r>
                            <a:rPr lang="nl-NL" i="1"/>
                            <m:t>𝐾</m:t>
                          </m:r>
                          <m:r>
                            <a:rPr lang="nl-NL" i="1"/>
                            <m:t>∗</m:t>
                          </m:r>
                          <m:r>
                            <a:rPr lang="nl-NL" i="1"/>
                            <m:t>𝑠</m:t>
                          </m:r>
                          <m:r>
                            <a:rPr lang="nl-NL" i="1"/>
                            <m:t>+</m:t>
                          </m:r>
                          <m:r>
                            <a:rPr lang="nl-NL" i="1"/>
                            <m:t>𝑠</m:t>
                          </m:r>
                          <m:r>
                            <a:rPr lang="nl-NL" i="1"/>
                            <m:t>+</m:t>
                          </m:r>
                          <m:sSub>
                            <m:sSubPr>
                              <m:ctrlPr>
                                <a:rPr lang="nl-NL" i="1"/>
                              </m:ctrlPr>
                            </m:sSubPr>
                            <m:e>
                              <m:r>
                                <a:rPr lang="nl-NL" i="1"/>
                                <m:t>𝐾</m:t>
                              </m:r>
                            </m:e>
                            <m:sub>
                              <m:r>
                                <a:rPr lang="nl-NL" i="1"/>
                                <m:t>𝑝</m:t>
                              </m:r>
                            </m:sub>
                          </m:sSub>
                          <m:r>
                            <a:rPr lang="nl-NL" i="1"/>
                            <m:t>∗</m:t>
                          </m:r>
                          <m:r>
                            <a:rPr lang="nl-NL" i="1"/>
                            <m:t>𝐾</m:t>
                          </m:r>
                        </m:den>
                      </m:f>
                    </m:oMath>
                  </m:oMathPara>
                </a14:m>
                <a:endParaRPr lang="nl-NL" dirty="0"/>
              </a:p>
              <a:p>
                <a:pPr marR="0" lvl="0" algn="l" defTabSz="238125" rtl="0" eaLnBrk="1" fontAlgn="base" latinLnBrk="0" hangingPunct="1">
                  <a:lnSpc>
                    <a:spcPts val="25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endParaRPr lang="nl-NL" kern="0" dirty="0" smtClean="0">
                  <a:latin typeface="+mn-lt"/>
                </a:endParaRPr>
              </a:p>
            </p:txBody>
          </p:sp>
        </mc:Choice>
        <mc:Fallback>
          <p:sp>
            <p:nvSpPr>
              <p:cNvPr id="10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0000" y="2051050"/>
                <a:ext cx="7801200" cy="3560763"/>
              </a:xfrm>
              <a:prstGeom prst="rect">
                <a:avLst/>
              </a:prstGeom>
              <a:blipFill rotWithShape="1">
                <a:blip r:embed="rId3"/>
                <a:stretch>
                  <a:fillRect l="-1797" t="-34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1365-CB69-4F91-9EAC-C1208D77A84C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15</a:t>
            </a:fld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Plant, actuator en encoder</a:t>
            </a:r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Dynamisch model</a:t>
            </a:r>
            <a:endParaRPr lang="nl-NL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21164" t="21173" r="2778" b="12370"/>
          <a:stretch/>
        </p:blipFill>
        <p:spPr bwMode="auto">
          <a:xfrm>
            <a:off x="5220072" y="1988840"/>
            <a:ext cx="3648522" cy="1668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7380312" y="2636912"/>
            <a:ext cx="936104" cy="1080120"/>
          </a:xfrm>
          <a:prstGeom prst="rect">
            <a:avLst/>
          </a:prstGeom>
          <a:noFill/>
          <a:ln>
            <a:solidFill>
              <a:srgbClr val="DC0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1080000" y="2051050"/>
            <a:ext cx="7801200" cy="356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5588" marR="0" lvl="0" indent="-255588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Plant: dynamica</a:t>
            </a:r>
            <a:r>
              <a:rPr kumimoji="0" lang="nl-NL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nl-NL" kern="0" noProof="0" dirty="0" smtClean="0">
                <a:latin typeface="+mn-lt"/>
              </a:rPr>
              <a:t>is</a:t>
            </a:r>
            <a:r>
              <a:rPr lang="nl-NL" kern="0" dirty="0" smtClean="0">
                <a:latin typeface="+mn-lt"/>
              </a:rPr>
              <a:t> voorspeld</a:t>
            </a:r>
            <a:endParaRPr kumimoji="0" lang="nl-NL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12788" lvl="1" indent="-255588" defTabSz="238125">
              <a:lnSpc>
                <a:spcPts val="2500"/>
              </a:lnSpc>
              <a:spcBef>
                <a:spcPct val="20000"/>
              </a:spcBef>
            </a:pPr>
            <a:r>
              <a:rPr kumimoji="0" lang="nl-NL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 behulp</a:t>
            </a:r>
            <a:r>
              <a:rPr kumimoji="0" lang="nl-NL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van Lagrange</a:t>
            </a:r>
          </a:p>
          <a:p>
            <a:pPr marL="255588" marR="0" lvl="0" indent="-255588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nl-NL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55588" marR="0" lvl="0" indent="-255588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nl-NL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55588" marR="0" lvl="0" indent="-255588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Actuator: twee gelijke DC-motoren</a:t>
            </a:r>
          </a:p>
          <a:p>
            <a:pPr marL="255588" marR="0" lvl="0" indent="-255588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lang="nl-NL" kern="0" dirty="0" smtClean="0">
              <a:latin typeface="+mn-lt"/>
            </a:endParaRPr>
          </a:p>
          <a:p>
            <a:pPr marL="255588" marR="0" lvl="0" indent="-255588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lang="nl-NL" kern="0" noProof="0" dirty="0" smtClean="0">
              <a:latin typeface="+mn-lt"/>
            </a:endParaRPr>
          </a:p>
          <a:p>
            <a:pPr marL="255588" marR="0" lvl="0" indent="-255588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nl-NL" kern="0" noProof="0" dirty="0" smtClean="0">
                <a:latin typeface="+mn-lt"/>
              </a:rPr>
              <a:t>Encoder</a:t>
            </a:r>
          </a:p>
          <a:p>
            <a:pPr marL="1169988" lvl="2" indent="-255588" defTabSz="238125">
              <a:lnSpc>
                <a:spcPts val="25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nl-NL" kern="0" dirty="0" smtClean="0">
                <a:latin typeface="+mn-lt"/>
              </a:rPr>
              <a:t>Precisie = 2pi / 3200 rad</a:t>
            </a:r>
            <a:endParaRPr kumimoji="0" lang="nl-NL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44F01-FEBF-48F1-B12D-03B22F5A13EC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16</a:t>
            </a:fld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Check in </a:t>
            </a:r>
            <a:r>
              <a:rPr lang="en-US" dirty="0" err="1" smtClean="0"/>
              <a:t>simulink</a:t>
            </a:r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Dynamisch model</a:t>
            </a:r>
            <a:endParaRPr lang="nl-NL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1080000" y="4068577"/>
            <a:ext cx="7801200" cy="154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5588" marR="0" lvl="0" indent="-255588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nl-NL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80000" y="1844824"/>
            <a:ext cx="7801200" cy="3766989"/>
          </a:xfrm>
        </p:spPr>
        <p:txBody>
          <a:bodyPr/>
          <a:lstStyle/>
          <a:p>
            <a:r>
              <a:rPr lang="en-US" dirty="0" err="1" smtClean="0"/>
              <a:t>Dynamisch</a:t>
            </a:r>
            <a:r>
              <a:rPr lang="en-US" dirty="0" smtClean="0"/>
              <a:t> system </a:t>
            </a:r>
            <a:r>
              <a:rPr lang="en-US" dirty="0" err="1" smtClean="0"/>
              <a:t>gesimuleerd</a:t>
            </a:r>
            <a:r>
              <a:rPr lang="en-US" dirty="0" smtClean="0"/>
              <a:t> in model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controle</a:t>
            </a:r>
            <a:r>
              <a:rPr lang="en-US" dirty="0" smtClean="0"/>
              <a:t> van de gains: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Meegenomen</a:t>
            </a:r>
            <a:r>
              <a:rPr lang="en-US" dirty="0" smtClean="0"/>
              <a:t>: </a:t>
            </a:r>
            <a:r>
              <a:rPr lang="en-US" dirty="0" err="1" smtClean="0"/>
              <a:t>Inertie</a:t>
            </a:r>
            <a:r>
              <a:rPr lang="en-US" dirty="0" smtClean="0"/>
              <a:t>, back EMF, R </a:t>
            </a:r>
            <a:r>
              <a:rPr lang="en-US" dirty="0" err="1" smtClean="0"/>
              <a:t>motoren</a:t>
            </a:r>
            <a:r>
              <a:rPr lang="en-US" dirty="0" smtClean="0"/>
              <a:t>, Discrete sampling en </a:t>
            </a:r>
            <a:r>
              <a:rPr lang="en-US" dirty="0" err="1" smtClean="0"/>
              <a:t>berekening</a:t>
            </a:r>
            <a:r>
              <a:rPr lang="en-US" dirty="0" smtClean="0"/>
              <a:t> in controller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meegenomen</a:t>
            </a:r>
            <a:r>
              <a:rPr lang="en-US" dirty="0" smtClean="0"/>
              <a:t>: </a:t>
            </a:r>
            <a:r>
              <a:rPr lang="en-US" b="1" dirty="0" smtClean="0"/>
              <a:t>EMG</a:t>
            </a:r>
            <a:r>
              <a:rPr lang="en-US" dirty="0" smtClean="0"/>
              <a:t>, </a:t>
            </a:r>
            <a:r>
              <a:rPr lang="en-US" dirty="0" err="1" smtClean="0"/>
              <a:t>Wrijving</a:t>
            </a:r>
            <a:r>
              <a:rPr lang="en-US" dirty="0" smtClean="0"/>
              <a:t> (</a:t>
            </a:r>
            <a:r>
              <a:rPr lang="en-US" dirty="0" err="1" smtClean="0"/>
              <a:t>statisch</a:t>
            </a:r>
            <a:r>
              <a:rPr lang="en-US" dirty="0" smtClean="0"/>
              <a:t>, </a:t>
            </a:r>
            <a:r>
              <a:rPr lang="en-US" dirty="0" err="1" smtClean="0"/>
              <a:t>dynamisch</a:t>
            </a:r>
            <a:r>
              <a:rPr lang="en-US" dirty="0" smtClean="0"/>
              <a:t>) , Backlash, </a:t>
            </a:r>
            <a:r>
              <a:rPr lang="en-US" dirty="0" err="1" smtClean="0"/>
              <a:t>Materiaalstijfheid</a:t>
            </a:r>
            <a:r>
              <a:rPr lang="en-US" dirty="0" smtClean="0"/>
              <a:t>, </a:t>
            </a:r>
            <a:r>
              <a:rPr lang="en-US" dirty="0" err="1" smtClean="0"/>
              <a:t>Inductie</a:t>
            </a:r>
            <a:r>
              <a:rPr lang="en-US" dirty="0" smtClean="0"/>
              <a:t>, </a:t>
            </a:r>
            <a:r>
              <a:rPr lang="en-US" dirty="0" err="1" smtClean="0"/>
              <a:t>Ruis</a:t>
            </a:r>
            <a:r>
              <a:rPr lang="en-US" dirty="0" smtClean="0"/>
              <a:t>, </a:t>
            </a:r>
            <a:r>
              <a:rPr lang="en-US" dirty="0" err="1" smtClean="0"/>
              <a:t>enz</a:t>
            </a:r>
            <a:r>
              <a:rPr lang="en-US" dirty="0" smtClean="0"/>
              <a:t>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											  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Resultaat</a:t>
            </a:r>
            <a:r>
              <a:rPr lang="en-US" dirty="0" smtClean="0">
                <a:sym typeface="Wingdings" panose="05000000000000000000" pitchFamily="2" charset="2"/>
              </a:rPr>
              <a:t> op </a:t>
            </a:r>
            <a:r>
              <a:rPr lang="en-US" dirty="0" err="1" smtClean="0">
                <a:sym typeface="Wingdings" panose="05000000000000000000" pitchFamily="2" charset="2"/>
              </a:rPr>
              <a:t>volgende</a:t>
            </a:r>
            <a:r>
              <a:rPr lang="en-US" dirty="0" smtClean="0">
                <a:sym typeface="Wingdings" panose="05000000000000000000" pitchFamily="2" charset="2"/>
              </a:rPr>
              <a:t> slide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98" y="260648"/>
            <a:ext cx="7252376" cy="597914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014C-B894-4C01-869D-996C4B68A3CB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17</a:t>
            </a:fld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6763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4844-915D-46FE-8D3C-184B9AD8CB13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18</a:t>
            </a:fld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Musculator</a:t>
            </a:r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Het resultaat</a:t>
            </a:r>
            <a:endParaRPr lang="nl-NL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1080000" y="2051050"/>
            <a:ext cx="7801200" cy="356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5588" marR="0" lvl="0" indent="-255588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nl-NL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1259632" y="1783231"/>
            <a:ext cx="7801200" cy="356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nl-NL" kern="0" dirty="0" smtClean="0">
                <a:latin typeface="+mn-lt"/>
              </a:rPr>
              <a:t>Cirkel (geprogrammeerd):</a:t>
            </a:r>
          </a:p>
          <a:p>
            <a:pPr marR="0" lvl="0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nl-NL" kern="0" dirty="0" smtClean="0">
              <a:latin typeface="+mn-lt"/>
            </a:endParaRPr>
          </a:p>
          <a:p>
            <a:pPr marR="0" lvl="0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kern="0" noProof="0" dirty="0" smtClean="0">
              <a:latin typeface="+mn-lt"/>
            </a:endParaRPr>
          </a:p>
          <a:p>
            <a:pPr marR="0" lvl="0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kern="0" dirty="0">
              <a:latin typeface="+mn-lt"/>
            </a:endParaRPr>
          </a:p>
          <a:p>
            <a:pPr marR="0" lvl="0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kern="0" noProof="0" dirty="0" smtClean="0">
              <a:latin typeface="+mn-lt"/>
            </a:endParaRPr>
          </a:p>
          <a:p>
            <a:pPr marR="0" lvl="0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kern="0" dirty="0">
              <a:latin typeface="+mn-lt"/>
            </a:endParaRPr>
          </a:p>
          <a:p>
            <a:pPr marR="0" lvl="0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nl-NL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55588" marR="0" lvl="0" indent="-255588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nl-NL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16" y="2276872"/>
            <a:ext cx="6780454" cy="405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9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4844-915D-46FE-8D3C-184B9AD8CB13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19</a:t>
            </a:fld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Musculator</a:t>
            </a:r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Het resultaat</a:t>
            </a:r>
            <a:endParaRPr lang="nl-NL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1080000" y="2051050"/>
            <a:ext cx="7801200" cy="356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5588" marR="0" lvl="0" indent="-255588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nl-NL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1259632" y="1783231"/>
            <a:ext cx="7801200" cy="356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nl-NL" kern="0" dirty="0" smtClean="0">
                <a:latin typeface="+mn-lt"/>
              </a:rPr>
              <a:t>Cirkel (geprogrammeerd):</a:t>
            </a:r>
          </a:p>
          <a:p>
            <a:pPr marR="0" lvl="0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nl-NL" kern="0" dirty="0" smtClean="0">
              <a:latin typeface="+mn-lt"/>
            </a:endParaRPr>
          </a:p>
          <a:p>
            <a:pPr marR="0" lvl="0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kern="0" noProof="0" dirty="0" smtClean="0">
              <a:latin typeface="+mn-lt"/>
            </a:endParaRPr>
          </a:p>
          <a:p>
            <a:pPr marR="0" lvl="0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kern="0" dirty="0">
              <a:latin typeface="+mn-lt"/>
            </a:endParaRPr>
          </a:p>
          <a:p>
            <a:pPr marR="0" lvl="0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kern="0" noProof="0" dirty="0" smtClean="0">
              <a:latin typeface="+mn-lt"/>
            </a:endParaRPr>
          </a:p>
          <a:p>
            <a:pPr marR="0" lvl="0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kern="0" dirty="0">
              <a:latin typeface="+mn-lt"/>
            </a:endParaRPr>
          </a:p>
          <a:p>
            <a:pPr marR="0" lvl="0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nl-NL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55588" marR="0" lvl="0" indent="-255588" algn="l" defTabSz="238125" rtl="0" eaLnBrk="1" fontAlgn="base" latinLnBrk="0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nl-NL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88" t="22381" r="35825" b="27642"/>
          <a:stretch/>
        </p:blipFill>
        <p:spPr>
          <a:xfrm>
            <a:off x="1259632" y="2303138"/>
            <a:ext cx="4176464" cy="38708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nl-NL" sz="2000" dirty="0" smtClean="0"/>
              <a:t>Duchenne Musculaire Dystrophie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err="1" smtClean="0"/>
              <a:t>Probleemstelling</a:t>
            </a:r>
            <a:r>
              <a:rPr lang="en-US" sz="2000" dirty="0" smtClean="0"/>
              <a:t>:</a:t>
            </a:r>
          </a:p>
          <a:p>
            <a:pPr marL="257175" lvl="1" indent="0">
              <a:buNone/>
            </a:pPr>
            <a:r>
              <a:rPr lang="en-US" sz="2000" i="1" dirty="0" err="1" smtClean="0"/>
              <a:t>Een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apparaat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welke</a:t>
            </a:r>
            <a:r>
              <a:rPr lang="en-US" sz="2000" i="1" dirty="0" smtClean="0"/>
              <a:t> door </a:t>
            </a:r>
            <a:r>
              <a:rPr lang="en-US" sz="2000" i="1" dirty="0" err="1" smtClean="0"/>
              <a:t>aansturing</a:t>
            </a:r>
            <a:r>
              <a:rPr lang="en-US" sz="2000" i="1" dirty="0" smtClean="0"/>
              <a:t> met EMG </a:t>
            </a:r>
            <a:r>
              <a:rPr lang="en-US" sz="2000" i="1" dirty="0" err="1" smtClean="0"/>
              <a:t>signalen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kan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tekenen</a:t>
            </a:r>
            <a:r>
              <a:rPr lang="en-US" sz="2000" i="1" dirty="0" smtClean="0"/>
              <a:t>.</a:t>
            </a:r>
          </a:p>
          <a:p>
            <a:pPr marL="257175" lvl="1" indent="0">
              <a:buNone/>
            </a:pPr>
            <a:endParaRPr lang="nl-NL" sz="2000" dirty="0" smtClean="0"/>
          </a:p>
          <a:p>
            <a:pPr lvl="1"/>
            <a:r>
              <a:rPr lang="en-US" sz="2000" dirty="0" err="1" smtClean="0"/>
              <a:t>Wat</a:t>
            </a:r>
            <a:r>
              <a:rPr lang="en-US" sz="2000" dirty="0" smtClean="0"/>
              <a:t> </a:t>
            </a:r>
            <a:r>
              <a:rPr lang="en-US" sz="2000" dirty="0" err="1" smtClean="0"/>
              <a:t>bestaat</a:t>
            </a:r>
            <a:r>
              <a:rPr lang="en-US" sz="2000" dirty="0" smtClean="0"/>
              <a:t> </a:t>
            </a:r>
            <a:r>
              <a:rPr lang="en-US" sz="2000" dirty="0" err="1" smtClean="0"/>
              <a:t>er</a:t>
            </a:r>
            <a:r>
              <a:rPr lang="en-US" sz="2000" dirty="0" smtClean="0"/>
              <a:t> al?</a:t>
            </a:r>
          </a:p>
          <a:p>
            <a:pPr marL="257175" lvl="1" indent="0">
              <a:buNone/>
            </a:pPr>
            <a:endParaRPr lang="nl-NL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8028-369E-492B-8810-125A801971DD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2</a:t>
            </a:fld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inleiding</a:t>
            </a:r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944" y="4756122"/>
            <a:ext cx="2293243" cy="1573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033" y="3745829"/>
            <a:ext cx="1883960" cy="25119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Resultaat</a:t>
            </a:r>
            <a:r>
              <a:rPr lang="en-US" dirty="0" smtClean="0"/>
              <a:t> </a:t>
            </a:r>
            <a:r>
              <a:rPr lang="en-US" dirty="0" err="1" smtClean="0"/>
              <a:t>geoefende</a:t>
            </a:r>
            <a:r>
              <a:rPr lang="en-US" dirty="0" smtClean="0"/>
              <a:t> </a:t>
            </a:r>
            <a:r>
              <a:rPr lang="en-US" dirty="0" err="1" smtClean="0"/>
              <a:t>personen</a:t>
            </a:r>
            <a:r>
              <a:rPr lang="en-US" dirty="0" smtClean="0"/>
              <a:t>?: </a:t>
            </a:r>
            <a:r>
              <a:rPr lang="en-US" dirty="0" err="1" smtClean="0"/>
              <a:t>Onbekend</a:t>
            </a:r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31B6-4829-4549-96ED-EBE0AFDB5CC8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20</a:t>
            </a:fld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Huis</a:t>
            </a: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getekend</a:t>
            </a:r>
            <a:r>
              <a:rPr lang="en-US" dirty="0" smtClean="0"/>
              <a:t> door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ongeoefend</a:t>
            </a:r>
            <a:r>
              <a:rPr lang="en-US" dirty="0" smtClean="0"/>
              <a:t> </a:t>
            </a:r>
            <a:r>
              <a:rPr lang="en-US" dirty="0" err="1" smtClean="0"/>
              <a:t>persoon</a:t>
            </a:r>
            <a:endParaRPr lang="nl-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78" t="11545" r="14841" b="7497"/>
          <a:stretch/>
        </p:blipFill>
        <p:spPr>
          <a:xfrm>
            <a:off x="1085198" y="1711853"/>
            <a:ext cx="5142986" cy="374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97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Wrijving en backlash</a:t>
            </a:r>
          </a:p>
          <a:p>
            <a:r>
              <a:rPr lang="nl-NL" dirty="0" smtClean="0"/>
              <a:t>EMG kallibratie</a:t>
            </a:r>
          </a:p>
          <a:p>
            <a:r>
              <a:rPr lang="nl-NL" dirty="0" smtClean="0"/>
              <a:t>EMG elektrodes</a:t>
            </a:r>
          </a:p>
          <a:p>
            <a:endParaRPr lang="nl-NL" dirty="0" smtClean="0"/>
          </a:p>
          <a:p>
            <a:r>
              <a:rPr lang="nl-NL" dirty="0" smtClean="0"/>
              <a:t>Meer onderzoek naar gebruiksvriendelijkheid</a:t>
            </a:r>
          </a:p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08127-1F2F-4E04-8E4E-08CBD9DF4849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21</a:t>
            </a:fld>
            <a:endParaRPr lang="nl-NL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Evaluatie</a:t>
            </a:r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9875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nl-NL" dirty="0" smtClean="0"/>
              <a:t>Sluit het apparaat aan:</a:t>
            </a:r>
          </a:p>
          <a:p>
            <a:pPr marL="0" indent="0">
              <a:buNone/>
            </a:pPr>
            <a:r>
              <a:rPr lang="nl-NL" dirty="0" smtClean="0"/>
              <a:t>- Electroden op de spieren waarmee je wilt aansturen.</a:t>
            </a:r>
          </a:p>
          <a:p>
            <a:pPr marL="342900" indent="-342900">
              <a:buAutoNum type="arabicPeriod" startAt="2"/>
            </a:pPr>
            <a:r>
              <a:rPr lang="nl-NL" dirty="0" smtClean="0"/>
              <a:t>Start via de LED display de automatische kallibratie. Op aanwijzing van de display: Alle spieren ontspannen, spier van EMG1 aanspannen, spier van EMG2 </a:t>
            </a:r>
            <a:r>
              <a:rPr lang="nl-NL" dirty="0" err="1" smtClean="0"/>
              <a:t>enz</a:t>
            </a:r>
            <a:r>
              <a:rPr lang="nl-NL" dirty="0" smtClean="0"/>
              <a:t>…</a:t>
            </a:r>
          </a:p>
          <a:p>
            <a:pPr marL="342900" indent="-342900">
              <a:buAutoNum type="arabicPeriod" startAt="2"/>
            </a:pPr>
            <a:r>
              <a:rPr lang="nl-NL" dirty="0" smtClean="0"/>
              <a:t>Check in het </a:t>
            </a:r>
            <a:r>
              <a:rPr lang="nl-NL" dirty="0" err="1" smtClean="0"/>
              <a:t>settings</a:t>
            </a:r>
            <a:r>
              <a:rPr lang="nl-NL" dirty="0" smtClean="0"/>
              <a:t> menu of de ingestelde </a:t>
            </a:r>
            <a:r>
              <a:rPr lang="nl-NL" dirty="0" err="1" smtClean="0"/>
              <a:t>thresholds</a:t>
            </a:r>
            <a:r>
              <a:rPr lang="nl-NL" dirty="0" smtClean="0"/>
              <a:t> naar tevredenheid zijn.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08127-1F2F-4E04-8E4E-08CBD9DF4849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22</a:t>
            </a:fld>
            <a:endParaRPr lang="nl-NL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gebruiksaanwijzing</a:t>
            </a:r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4606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4. Druk </a:t>
            </a:r>
            <a:r>
              <a:rPr lang="nl-NL" dirty="0"/>
              <a:t>op ‘draw’ en ga tekenen.</a:t>
            </a:r>
          </a:p>
          <a:p>
            <a:pPr marL="0" indent="0">
              <a:buNone/>
            </a:pPr>
            <a:r>
              <a:rPr lang="nl-NL" dirty="0"/>
              <a:t>- Voor pauze, druk op </a:t>
            </a:r>
            <a:r>
              <a:rPr lang="nl-NL" dirty="0" smtClean="0"/>
              <a:t>‘pauze’ </a:t>
            </a:r>
            <a:r>
              <a:rPr lang="nl-NL" dirty="0">
                <a:sym typeface="Wingdings" panose="05000000000000000000" pitchFamily="2" charset="2"/>
              </a:rPr>
              <a:t> robot </a:t>
            </a:r>
            <a:r>
              <a:rPr lang="nl-NL" dirty="0" smtClean="0">
                <a:sym typeface="Wingdings" panose="05000000000000000000" pitchFamily="2" charset="2"/>
              </a:rPr>
              <a:t>blijft op dezelfde positie staan en tilt de pen op.</a:t>
            </a:r>
          </a:p>
          <a:p>
            <a:pPr>
              <a:buFontTx/>
              <a:buChar char="-"/>
            </a:pPr>
            <a:r>
              <a:rPr lang="nl-NL" dirty="0" smtClean="0">
                <a:sym typeface="Wingdings" panose="05000000000000000000" pitchFamily="2" charset="2"/>
              </a:rPr>
              <a:t>Voor stop, druk op ‘stop’  robot keert terug naar de beginpositie.</a:t>
            </a:r>
          </a:p>
          <a:p>
            <a:pPr>
              <a:buFontTx/>
              <a:buChar char="-"/>
            </a:pPr>
            <a:r>
              <a:rPr lang="nl-NL" dirty="0" smtClean="0">
                <a:sym typeface="Wingdings" panose="05000000000000000000" pitchFamily="2" charset="2"/>
              </a:rPr>
              <a:t>Om de pen te verplaatsen zonder te tekenen, druk op ‘pen up/down’.</a:t>
            </a:r>
          </a:p>
          <a:p>
            <a:pPr>
              <a:buFontTx/>
              <a:buChar char="-"/>
            </a:pPr>
            <a:endParaRPr lang="nl-NL" dirty="0"/>
          </a:p>
          <a:p>
            <a:pPr marL="0" indent="0">
              <a:buNone/>
            </a:pPr>
            <a:r>
              <a:rPr lang="nl-NL" dirty="0" smtClean="0"/>
              <a:t>5. Pas </a:t>
            </a:r>
            <a:r>
              <a:rPr lang="nl-NL" dirty="0"/>
              <a:t>eventueel tussendoor nog de </a:t>
            </a:r>
            <a:r>
              <a:rPr lang="nl-NL" dirty="0" err="1"/>
              <a:t>thresholds</a:t>
            </a:r>
            <a:r>
              <a:rPr lang="nl-NL" dirty="0"/>
              <a:t> aan. </a:t>
            </a:r>
          </a:p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08127-1F2F-4E04-8E4E-08CBD9DF4849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23</a:t>
            </a:fld>
            <a:endParaRPr lang="nl-NL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6828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72816"/>
            <a:ext cx="6696744" cy="4009779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6ACB-7067-44DE-856B-56C10DD6F55C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24</a:t>
            </a:fld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Demonstratie</a:t>
            </a:r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7373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Belanghebbenden</a:t>
            </a:r>
            <a:r>
              <a:rPr lang="en-US" sz="2400" dirty="0" smtClean="0"/>
              <a:t> en </a:t>
            </a:r>
            <a:r>
              <a:rPr lang="en-US" sz="2400" dirty="0" err="1" smtClean="0"/>
              <a:t>hun</a:t>
            </a:r>
            <a:r>
              <a:rPr lang="en-US" sz="2400" dirty="0" smtClean="0"/>
              <a:t> </a:t>
            </a:r>
            <a:r>
              <a:rPr lang="en-US" sz="2400" dirty="0" err="1" smtClean="0"/>
              <a:t>eisen</a:t>
            </a:r>
            <a:r>
              <a:rPr lang="en-US" sz="24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Functies</a:t>
            </a:r>
            <a:r>
              <a:rPr lang="en-US" sz="2400" dirty="0" smtClean="0"/>
              <a:t> en </a:t>
            </a:r>
            <a:r>
              <a:rPr lang="en-US" sz="2400" dirty="0" err="1" smtClean="0"/>
              <a:t>subfuncties</a:t>
            </a:r>
            <a:r>
              <a:rPr lang="en-US" sz="24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Concepten</a:t>
            </a:r>
            <a:r>
              <a:rPr lang="en-US" sz="2400" dirty="0" smtClean="0"/>
              <a:t> en </a:t>
            </a:r>
            <a:r>
              <a:rPr lang="en-US" sz="2400" dirty="0" err="1" smtClean="0"/>
              <a:t>subconcepten</a:t>
            </a:r>
            <a:r>
              <a:rPr lang="en-US" sz="24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Assemblage </a:t>
            </a:r>
            <a:r>
              <a:rPr lang="en-US" sz="2400" dirty="0" err="1" smtClean="0"/>
              <a:t>subsystemen</a:t>
            </a:r>
            <a:r>
              <a:rPr lang="en-US" sz="24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Testen</a:t>
            </a:r>
            <a:r>
              <a:rPr lang="en-US" sz="2400" dirty="0" smtClean="0"/>
              <a:t> </a:t>
            </a:r>
            <a:r>
              <a:rPr lang="en-US" sz="2400" dirty="0" err="1" smtClean="0"/>
              <a:t>subsystemen</a:t>
            </a:r>
            <a:r>
              <a:rPr lang="en-US" sz="24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Assemblage prototype.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Testen</a:t>
            </a:r>
            <a:r>
              <a:rPr lang="en-US" sz="2400" dirty="0" smtClean="0"/>
              <a:t> prototype en </a:t>
            </a:r>
            <a:r>
              <a:rPr lang="en-US" sz="2400" dirty="0" err="1" smtClean="0"/>
              <a:t>evalueren</a:t>
            </a:r>
            <a:r>
              <a:rPr lang="en-US" sz="24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Presenteren</a:t>
            </a:r>
            <a:r>
              <a:rPr lang="en-US" sz="2400" dirty="0"/>
              <a:t>!</a:t>
            </a:r>
            <a:endParaRPr lang="nl-NL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2919F-5B92-43A7-9099-110C8A7DF60D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3</a:t>
            </a:fld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Ontwerpstrategie</a:t>
            </a: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054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80000" y="2051050"/>
            <a:ext cx="7801200" cy="3826222"/>
          </a:xfrm>
        </p:spPr>
        <p:txBody>
          <a:bodyPr/>
          <a:lstStyle/>
          <a:p>
            <a:pPr lvl="1"/>
            <a:r>
              <a:rPr lang="en-US" sz="2000" dirty="0" err="1" smtClean="0"/>
              <a:t>Hoofdbelanghebbende</a:t>
            </a:r>
            <a:r>
              <a:rPr lang="en-US" sz="2000" dirty="0" smtClean="0"/>
              <a:t>:</a:t>
            </a:r>
          </a:p>
          <a:p>
            <a:pPr marL="257175" lvl="1" indent="0">
              <a:buNone/>
            </a:pPr>
            <a:r>
              <a:rPr lang="en-US" sz="2000" u="sng" dirty="0" smtClean="0"/>
              <a:t>De Patient</a:t>
            </a:r>
            <a:endParaRPr lang="nl-NL" sz="2000" u="sng" dirty="0" smtClean="0"/>
          </a:p>
          <a:p>
            <a:pPr lvl="1"/>
            <a:endParaRPr lang="nl-NL" sz="2000" dirty="0" smtClean="0"/>
          </a:p>
          <a:p>
            <a:pPr lvl="1"/>
            <a:r>
              <a:rPr lang="en-US" sz="2000" dirty="0" err="1" smtClean="0"/>
              <a:t>Belangrijkste</a:t>
            </a:r>
            <a:r>
              <a:rPr lang="en-US" sz="2000" dirty="0" smtClean="0"/>
              <a:t> </a:t>
            </a:r>
            <a:r>
              <a:rPr lang="en-US" sz="2000" dirty="0" err="1" smtClean="0"/>
              <a:t>eisen</a:t>
            </a:r>
            <a:r>
              <a:rPr lang="en-US" sz="2000" dirty="0" smtClean="0"/>
              <a:t> (</a:t>
            </a:r>
            <a:r>
              <a:rPr lang="en-US" sz="2000" dirty="0" err="1" smtClean="0"/>
              <a:t>globaal</a:t>
            </a:r>
            <a:r>
              <a:rPr lang="en-US" sz="2000" dirty="0" smtClean="0"/>
              <a:t>):</a:t>
            </a:r>
          </a:p>
          <a:p>
            <a:pPr lvl="1">
              <a:buFontTx/>
              <a:buChar char="-"/>
            </a:pPr>
            <a:r>
              <a:rPr lang="en-US" sz="2000" dirty="0" err="1" smtClean="0"/>
              <a:t>Expressie</a:t>
            </a:r>
            <a:r>
              <a:rPr lang="en-US" sz="2000" dirty="0" smtClean="0"/>
              <a:t> van </a:t>
            </a:r>
            <a:r>
              <a:rPr lang="en-US" sz="2000" dirty="0" err="1" smtClean="0"/>
              <a:t>zichzelf</a:t>
            </a:r>
            <a:r>
              <a:rPr lang="en-US" sz="2000" dirty="0" smtClean="0"/>
              <a:t> via het </a:t>
            </a:r>
            <a:r>
              <a:rPr lang="en-US" sz="2000" dirty="0" err="1" smtClean="0"/>
              <a:t>apparaat</a:t>
            </a:r>
            <a:r>
              <a:rPr lang="en-US" sz="2000" dirty="0" smtClean="0"/>
              <a:t>. 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dirty="0" err="1" smtClean="0">
                <a:sym typeface="Wingdings" panose="05000000000000000000" pitchFamily="2" charset="2"/>
              </a:rPr>
              <a:t>Mooie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tekeningen</a:t>
            </a:r>
            <a:r>
              <a:rPr lang="en-US" sz="2000" dirty="0" smtClean="0">
                <a:sym typeface="Wingdings" panose="05000000000000000000" pitchFamily="2" charset="2"/>
              </a:rPr>
              <a:t>!</a:t>
            </a:r>
          </a:p>
          <a:p>
            <a:pPr lvl="1">
              <a:buFontTx/>
              <a:buChar char="-"/>
            </a:pPr>
            <a:r>
              <a:rPr lang="en-US" sz="2000" dirty="0" err="1" smtClean="0"/>
              <a:t>Gebruiksgemak</a:t>
            </a:r>
            <a:r>
              <a:rPr lang="en-US" sz="2000" dirty="0" smtClean="0"/>
              <a:t>.</a:t>
            </a:r>
          </a:p>
          <a:p>
            <a:pPr lvl="1">
              <a:buFontTx/>
              <a:buChar char="-"/>
            </a:pPr>
            <a:r>
              <a:rPr lang="en-US" sz="2000" dirty="0" err="1" smtClean="0"/>
              <a:t>Veiligheid</a:t>
            </a:r>
            <a:r>
              <a:rPr lang="en-US" sz="2000" dirty="0" smtClean="0"/>
              <a:t>.</a:t>
            </a:r>
          </a:p>
          <a:p>
            <a:pPr lvl="1">
              <a:buFontTx/>
              <a:buChar char="-"/>
            </a:pPr>
            <a:endParaRPr lang="nl-NL" dirty="0"/>
          </a:p>
          <a:p>
            <a:pPr marL="257175" lvl="1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														</a:t>
            </a:r>
          </a:p>
          <a:p>
            <a:pPr marL="257175" lvl="1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													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dirty="0" err="1" smtClean="0">
                <a:sym typeface="Wingdings" panose="05000000000000000000" pitchFamily="2" charset="2"/>
              </a:rPr>
              <a:t>volgende</a:t>
            </a:r>
            <a:r>
              <a:rPr lang="en-US" sz="2000" dirty="0" smtClean="0">
                <a:sym typeface="Wingdings" panose="05000000000000000000" pitchFamily="2" charset="2"/>
              </a:rPr>
              <a:t> slides:  </a:t>
            </a:r>
            <a:r>
              <a:rPr lang="en-US" sz="2000" b="1" dirty="0" smtClean="0">
                <a:sym typeface="Wingdings" panose="05000000000000000000" pitchFamily="2" charset="2"/>
              </a:rPr>
              <a:t>de </a:t>
            </a:r>
            <a:r>
              <a:rPr lang="en-US" sz="2000" b="1" dirty="0" err="1" smtClean="0">
                <a:sym typeface="Wingdings" panose="05000000000000000000" pitchFamily="2" charset="2"/>
              </a:rPr>
              <a:t>concepten</a:t>
            </a:r>
            <a:endParaRPr lang="nl-NL" sz="2000" b="1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0507-73F5-40B0-9364-462FB5D65F17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Belanghebbenden en Eisen</a:t>
            </a:r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8D24-6BB1-4F71-ADC2-0352D093B1CA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5</a:t>
            </a:fld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Concept 1</a:t>
            </a:r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Rotatie - rotatie</a:t>
            </a:r>
            <a:endParaRPr lang="nl-NL" dirty="0"/>
          </a:p>
        </p:txBody>
      </p:sp>
      <p:pic>
        <p:nvPicPr>
          <p:cNvPr id="8" name="Afbeelding 1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87" y="2269331"/>
            <a:ext cx="6858000" cy="312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7E2AE-EA16-4999-9145-6B5FC18AEF00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6</a:t>
            </a:fld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Concept 2</a:t>
            </a:r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Rotatie - translatie</a:t>
            </a:r>
            <a:endParaRPr lang="nl-NL" dirty="0"/>
          </a:p>
        </p:txBody>
      </p:sp>
      <p:pic>
        <p:nvPicPr>
          <p:cNvPr id="9" name="Afbeelding 7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87" y="2269331"/>
            <a:ext cx="6858000" cy="312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BEAB-8026-46F0-B189-94123EB924E2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7</a:t>
            </a:fld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Concept 3</a:t>
            </a:r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Translatie - rotatie</a:t>
            </a:r>
            <a:endParaRPr lang="nl-NL" dirty="0"/>
          </a:p>
        </p:txBody>
      </p:sp>
      <p:pic>
        <p:nvPicPr>
          <p:cNvPr id="8" name="Afbeelding 2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87" y="2269331"/>
            <a:ext cx="6858000" cy="312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2B1C-1170-48F5-B160-8428C5E3DEFE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8</a:t>
            </a:fld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Concept 4</a:t>
            </a:r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Translatie - translatie</a:t>
            </a:r>
            <a:endParaRPr lang="nl-NL" dirty="0"/>
          </a:p>
        </p:txBody>
      </p:sp>
      <p:pic>
        <p:nvPicPr>
          <p:cNvPr id="8" name="Afbeelding 42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87" y="2269331"/>
            <a:ext cx="6858000" cy="312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BF15-03F3-44DA-A722-B9E33819657D}" type="datetime1">
              <a:rPr lang="nl-NL" smtClean="0"/>
              <a:t>5-11-2013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MUSCULATOR: Tekenen met spierdystrofie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nl-NL" smtClean="0"/>
              <a:pPr/>
              <a:t>9</a:t>
            </a:fld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conceptkeuze</a:t>
            </a:r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Moeilijkheidsgraad van de concepten</a:t>
            </a:r>
            <a:endParaRPr lang="nl-NL" dirty="0"/>
          </a:p>
        </p:txBody>
      </p:sp>
      <p:pic>
        <p:nvPicPr>
          <p:cNvPr id="8" name="Afbeelding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0888"/>
            <a:ext cx="3257625" cy="2628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262" y="2420888"/>
            <a:ext cx="3224162" cy="2586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T_NL">
  <a:themeElements>
    <a:clrScheme name="UT_wi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4B233"/>
      </a:accent1>
      <a:accent2>
        <a:srgbClr val="CF0072"/>
      </a:accent2>
      <a:accent3>
        <a:srgbClr val="FED100"/>
      </a:accent3>
      <a:accent4>
        <a:srgbClr val="0098C3"/>
      </a:accent4>
      <a:accent5>
        <a:srgbClr val="DC0C30"/>
      </a:accent5>
      <a:accent6>
        <a:srgbClr val="006A4D"/>
      </a:accent6>
      <a:hlink>
        <a:srgbClr val="4F2D7F"/>
      </a:hlink>
      <a:folHlink>
        <a:srgbClr val="887B1B"/>
      </a:folHlink>
    </a:clrScheme>
    <a:fontScheme name="Standaardontwer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ardontwe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5CA440"/>
        </a:accent1>
        <a:accent2>
          <a:srgbClr val="FFD600"/>
        </a:accent2>
        <a:accent3>
          <a:srgbClr val="FFFFFF"/>
        </a:accent3>
        <a:accent4>
          <a:srgbClr val="000000"/>
        </a:accent4>
        <a:accent5>
          <a:srgbClr val="B5CFAF"/>
        </a:accent5>
        <a:accent6>
          <a:srgbClr val="E7C200"/>
        </a:accent6>
        <a:hlink>
          <a:srgbClr val="C40079"/>
        </a:hlink>
        <a:folHlink>
          <a:srgbClr val="0098A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UT_NL</Template>
  <TotalTime>326</TotalTime>
  <Words>631</Words>
  <Application>Microsoft Office PowerPoint</Application>
  <PresentationFormat>Diavoorstelling (4:3)</PresentationFormat>
  <Paragraphs>208</Paragraphs>
  <Slides>24</Slides>
  <Notes>1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24</vt:i4>
      </vt:variant>
    </vt:vector>
  </HeadingPairs>
  <TitlesOfParts>
    <vt:vector size="25" baseType="lpstr">
      <vt:lpstr>UT_NL</vt:lpstr>
      <vt:lpstr>Musculinator: Tekenen met spierdystrofie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Marlijn</dc:creator>
  <cp:lastModifiedBy>Ralph Oosterveld</cp:lastModifiedBy>
  <cp:revision>23</cp:revision>
  <dcterms:created xsi:type="dcterms:W3CDTF">2013-11-04T12:50:36Z</dcterms:created>
  <dcterms:modified xsi:type="dcterms:W3CDTF">2013-11-05T14:11:47Z</dcterms:modified>
</cp:coreProperties>
</file>